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73" r:id="rId12"/>
    <p:sldId id="272" r:id="rId13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4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42468696534557"/>
          <c:y val="8.0384719814532463E-2"/>
          <c:w val="0.88527359687731932"/>
          <c:h val="0.82101923599072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B9BD5"/>
            </a:solidFill>
            <a:ln w="25398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BUDGET</c:v>
                </c:pt>
              </c:strCache>
            </c:strRef>
          </c:cat>
          <c:val>
            <c:numRef>
              <c:f>Sheet1!$B$2</c:f>
              <c:numCache>
                <c:formatCode>"$"#,##0</c:formatCode>
                <c:ptCount val="1"/>
                <c:pt idx="0">
                  <c:v>3407700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ED7D31"/>
            </a:solidFill>
            <a:ln w="25398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BUDGET</c:v>
                </c:pt>
              </c:strCache>
            </c:strRef>
          </c:cat>
          <c:val>
            <c:numRef>
              <c:f>Sheet1!$C$2</c:f>
              <c:numCache>
                <c:formatCode>"$"#,##0</c:formatCode>
                <c:ptCount val="1"/>
                <c:pt idx="0">
                  <c:v>3503280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A5A5A5"/>
            </a:solidFill>
            <a:ln w="25398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BUDGET</c:v>
                </c:pt>
              </c:strCache>
            </c:strRef>
          </c:cat>
          <c:val>
            <c:numRef>
              <c:f>Sheet1!$D$2</c:f>
              <c:numCache>
                <c:formatCode>"$"#,##0</c:formatCode>
                <c:ptCount val="1"/>
                <c:pt idx="0">
                  <c:v>3897961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C000"/>
            </a:solidFill>
            <a:ln w="25398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BUDGET</c:v>
                </c:pt>
              </c:strCache>
            </c:strRef>
          </c:cat>
          <c:val>
            <c:numRef>
              <c:f>Sheet1!$E$2</c:f>
              <c:numCache>
                <c:formatCode>"$"#,##0</c:formatCode>
                <c:ptCount val="1"/>
                <c:pt idx="0">
                  <c:v>3808353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4472C4"/>
            </a:solidFill>
            <a:ln w="25398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BUDGET</c:v>
                </c:pt>
              </c:strCache>
            </c:strRef>
          </c:cat>
          <c:val>
            <c:numRef>
              <c:f>Sheet1!$F$2</c:f>
              <c:numCache>
                <c:formatCode>"$"#,##0</c:formatCode>
                <c:ptCount val="1"/>
                <c:pt idx="0">
                  <c:v>4200746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BUDGET</c:v>
                </c:pt>
              </c:strCache>
            </c:strRef>
          </c:cat>
          <c:val>
            <c:numRef>
              <c:f>Sheet1!$G$2</c:f>
              <c:numCache>
                <c:formatCode>"$"#,##0</c:formatCode>
                <c:ptCount val="1"/>
                <c:pt idx="0">
                  <c:v>4479933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499184"/>
        <c:axId val="228499576"/>
      </c:barChart>
      <c:catAx>
        <c:axId val="22849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4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499576"/>
        <c:crosses val="autoZero"/>
        <c:auto val="1"/>
        <c:lblAlgn val="ctr"/>
        <c:lblOffset val="100"/>
        <c:noMultiLvlLbl val="0"/>
      </c:catAx>
      <c:valAx>
        <c:axId val="228499576"/>
        <c:scaling>
          <c:orientation val="minMax"/>
        </c:scaling>
        <c:delete val="0"/>
        <c:axPos val="l"/>
        <c:majorGridlines>
          <c:spPr>
            <a:ln w="9524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499184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28256604130503932"/>
          <c:y val="0.94571899997911402"/>
          <c:w val="0.43486791738992142"/>
          <c:h val="5.4281000020885983E-2"/>
        </c:manualLayout>
      </c:layout>
      <c:overlay val="0"/>
      <c:spPr>
        <a:noFill/>
        <a:ln w="2539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02914257489031"/>
          <c:y val="0.10970773443576658"/>
          <c:w val="0.88897084153543304"/>
          <c:h val="0.7674865423544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B9BD5"/>
            </a:solidFill>
            <a:ln w="25372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Salaries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1389884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ED7D31"/>
            </a:solidFill>
            <a:ln w="25372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Salaries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1439289</c:v>
                </c:pt>
              </c:numCache>
            </c:numRef>
          </c:val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A5A5A5"/>
            </a:solidFill>
            <a:ln w="25372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Salaries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1471139</c:v>
                </c:pt>
              </c:numCache>
            </c:numRef>
          </c:val>
        </c:ser>
        <c:ser>
          <c:idx val="3"/>
          <c:order val="3"/>
          <c:tx>
            <c:strRef>
              <c:f>Sheet1!$J$1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C000"/>
            </a:solidFill>
            <a:ln w="25372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Salaries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1628156</c:v>
                </c:pt>
              </c:numCache>
            </c:numRef>
          </c:val>
        </c:ser>
        <c:ser>
          <c:idx val="4"/>
          <c:order val="4"/>
          <c:tx>
            <c:strRef>
              <c:f>Sheet1!$K$1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4472C4"/>
            </a:solidFill>
            <a:ln w="25372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Salaries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1736874</c:v>
                </c:pt>
              </c:numCache>
            </c:numRef>
          </c:val>
        </c:ser>
        <c:ser>
          <c:idx val="5"/>
          <c:order val="5"/>
          <c:tx>
            <c:strRef>
              <c:f>Sheet1!$L$1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70AD47"/>
            </a:solidFill>
            <a:ln w="25372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Salaries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1827239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492128"/>
        <c:axId val="228498008"/>
      </c:barChart>
      <c:catAx>
        <c:axId val="22849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4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498008"/>
        <c:crosses val="autoZero"/>
        <c:auto val="1"/>
        <c:lblAlgn val="ctr"/>
        <c:lblOffset val="100"/>
        <c:noMultiLvlLbl val="0"/>
      </c:catAx>
      <c:valAx>
        <c:axId val="228498008"/>
        <c:scaling>
          <c:orientation val="minMax"/>
        </c:scaling>
        <c:delete val="0"/>
        <c:axPos val="l"/>
        <c:majorGridlines>
          <c:spPr>
            <a:ln w="9514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492128"/>
        <c:crosses val="autoZero"/>
        <c:crossBetween val="between"/>
      </c:valAx>
      <c:spPr>
        <a:noFill/>
        <a:ln w="25372">
          <a:noFill/>
        </a:ln>
      </c:spPr>
    </c:plotArea>
    <c:legend>
      <c:legendPos val="b"/>
      <c:overlay val="0"/>
      <c:spPr>
        <a:noFill/>
        <a:ln w="25372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6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90415846456697"/>
          <c:y val="4.2902433384446818E-2"/>
          <c:w val="0.88897084153543304"/>
          <c:h val="0.84185372527966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B9BD5"/>
            </a:solidFill>
            <a:ln w="25386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Total Operating Expenses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1416937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ED7D31"/>
            </a:solidFill>
            <a:ln w="25386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Total Operating Expenses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1446024</c:v>
                </c:pt>
              </c:numCache>
            </c:numRef>
          </c:val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A5A5A5"/>
            </a:solidFill>
            <a:ln w="25386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Total Operating Expenses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1212805</c:v>
                </c:pt>
              </c:numCache>
            </c:numRef>
          </c:val>
        </c:ser>
        <c:ser>
          <c:idx val="3"/>
          <c:order val="3"/>
          <c:tx>
            <c:strRef>
              <c:f>Sheet1!$J$1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C000"/>
            </a:solidFill>
            <a:ln w="25386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Total Operating Expenses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1462404</c:v>
                </c:pt>
              </c:numCache>
            </c:numRef>
          </c:val>
        </c:ser>
        <c:ser>
          <c:idx val="4"/>
          <c:order val="4"/>
          <c:tx>
            <c:strRef>
              <c:f>Sheet1!$K$1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4472C4"/>
            </a:solidFill>
            <a:ln w="25386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Total Operating Expenses</c:v>
                </c:pt>
              </c:strCache>
            </c:strRef>
          </c:cat>
          <c:val>
            <c:numRef>
              <c:f>Sheet1!$K$2</c:f>
              <c:numCache>
                <c:formatCode>#,##0</c:formatCode>
                <c:ptCount val="1"/>
                <c:pt idx="0">
                  <c:v>1692609</c:v>
                </c:pt>
              </c:numCache>
            </c:numRef>
          </c:val>
        </c:ser>
        <c:ser>
          <c:idx val="5"/>
          <c:order val="5"/>
          <c:tx>
            <c:strRef>
              <c:f>Sheet1!$L$1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70AD47"/>
            </a:solidFill>
            <a:ln w="25386">
              <a:noFill/>
            </a:ln>
          </c:spPr>
          <c:invertIfNegative val="0"/>
          <c:cat>
            <c:strRef>
              <c:f>Sheet1!$A$2</c:f>
              <c:strCache>
                <c:ptCount val="1"/>
                <c:pt idx="0">
                  <c:v>Total Operating Expenses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1827185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498792"/>
        <c:axId val="228492520"/>
      </c:barChart>
      <c:catAx>
        <c:axId val="22849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492520"/>
        <c:crosses val="autoZero"/>
        <c:auto val="1"/>
        <c:lblAlgn val="ctr"/>
        <c:lblOffset val="100"/>
        <c:noMultiLvlLbl val="0"/>
      </c:catAx>
      <c:valAx>
        <c:axId val="228492520"/>
        <c:scaling>
          <c:orientation val="minMax"/>
        </c:scaling>
        <c:delete val="0"/>
        <c:axPos val="l"/>
        <c:majorGridlines>
          <c:spPr>
            <a:ln w="952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7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498792"/>
        <c:crosses val="autoZero"/>
        <c:crossBetween val="between"/>
      </c:valAx>
      <c:spPr>
        <a:noFill/>
        <a:ln w="25386">
          <a:noFill/>
        </a:ln>
      </c:spPr>
    </c:plotArea>
    <c:legend>
      <c:legendPos val="b"/>
      <c:overlay val="0"/>
      <c:spPr>
        <a:noFill/>
        <a:ln w="2538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6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57878342130311"/>
          <c:y val="0"/>
          <c:w val="0.68805085260427001"/>
          <c:h val="0.6252308150199840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Tax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348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ED7D31"/>
              </a:solidFill>
              <a:ln w="25348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25348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 w="25348">
                <a:solidFill>
                  <a:srgbClr val="FFFFFF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00000"/>
              </a:solidFill>
              <a:ln w="25348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1511248593925759"/>
                  <c:y val="-0.1080704881633080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13,012,297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4561997058060052E-2"/>
                  <c:y val="-0.1161590635487813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3,712,377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8675694384355802E-2"/>
                  <c:y val="5.02352192947577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2,419,388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1,927,855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062429696287964E-2"/>
                  <c:y val="2.89243720668760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156,593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School</c:v>
                </c:pt>
                <c:pt idx="1">
                  <c:v>County</c:v>
                </c:pt>
                <c:pt idx="2">
                  <c:v>Township</c:v>
                </c:pt>
                <c:pt idx="3">
                  <c:v>Fire</c:v>
                </c:pt>
                <c:pt idx="4">
                  <c:v>Open Space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5"/>
                <c:pt idx="0">
                  <c:v>13012297</c:v>
                </c:pt>
                <c:pt idx="1">
                  <c:v>3712377</c:v>
                </c:pt>
                <c:pt idx="2">
                  <c:v>2419388</c:v>
                </c:pt>
                <c:pt idx="3">
                  <c:v>1927855</c:v>
                </c:pt>
                <c:pt idx="4">
                  <c:v>156593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48">
          <a:noFill/>
        </a:ln>
      </c:spPr>
    </c:plotArea>
    <c:legend>
      <c:legendPos val="b"/>
      <c:layout>
        <c:manualLayout>
          <c:xMode val="edge"/>
          <c:yMode val="edge"/>
          <c:x val="0.51109153922965467"/>
          <c:y val="2.0157643840347551E-2"/>
          <c:w val="0.47690783010657178"/>
          <c:h val="4.9331297460157332E-2"/>
        </c:manualLayout>
      </c:layout>
      <c:overlay val="0"/>
      <c:spPr>
        <a:noFill/>
        <a:ln w="2534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6229990481962"/>
          <c:y val="1.2051821694531681E-2"/>
          <c:w val="0.68805085260427001"/>
          <c:h val="0.6252308150199840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Tax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348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ED7D31"/>
              </a:solidFill>
              <a:ln w="25348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25348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 w="25348">
                <a:solidFill>
                  <a:srgbClr val="FFFFFF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00000"/>
              </a:solidFill>
              <a:ln w="25348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2582417582417582"/>
                  <c:y val="-0.118062112621711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868131868131867E-2"/>
                      <c:h val="3.374510074468870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0261417322834646"/>
                  <c:y val="-0.107480992758847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4028900233624637E-2"/>
                  <c:y val="5.0161390024849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5702085316258544E-2"/>
                  <c:y val="6.3874654981017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6264601540192091E-2"/>
                  <c:y val="5.8451335218478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School</c:v>
                </c:pt>
                <c:pt idx="1">
                  <c:v>County</c:v>
                </c:pt>
                <c:pt idx="2">
                  <c:v>Township</c:v>
                </c:pt>
                <c:pt idx="3">
                  <c:v>Fire</c:v>
                </c:pt>
                <c:pt idx="4">
                  <c:v>Open Space</c:v>
                </c:pt>
              </c:strCache>
            </c:strRef>
          </c:cat>
          <c:val>
            <c:numRef>
              <c:f>Sheet1!$B$2:$B$6</c:f>
              <c:numCache>
                <c:formatCode>"$"#,##0.00</c:formatCode>
                <c:ptCount val="5"/>
                <c:pt idx="0">
                  <c:v>4623.21</c:v>
                </c:pt>
                <c:pt idx="1">
                  <c:v>1329.62</c:v>
                </c:pt>
                <c:pt idx="2">
                  <c:v>870.76</c:v>
                </c:pt>
                <c:pt idx="3">
                  <c:v>707.32</c:v>
                </c:pt>
                <c:pt idx="4">
                  <c:v>56.36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48">
          <a:noFill/>
        </a:ln>
      </c:spPr>
    </c:plotArea>
    <c:legend>
      <c:legendPos val="b"/>
      <c:layout>
        <c:manualLayout>
          <c:xMode val="edge"/>
          <c:yMode val="edge"/>
          <c:x val="0.51109153922965467"/>
          <c:y val="2.0157643840347551E-2"/>
          <c:w val="0.47690783010657178"/>
          <c:h val="4.9331297460157332E-2"/>
        </c:manualLayout>
      </c:layout>
      <c:overlay val="0"/>
      <c:spPr>
        <a:noFill/>
        <a:ln w="2534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0.80823</cdr:x>
      <cdr:y>0.16753</cdr:y>
    </cdr:from>
    <cdr:to>
      <cdr:x>0.91472</cdr:x>
      <cdr:y>0.33976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0674" y="8882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0.80823</cdr:x>
      <cdr:y>0.16753</cdr:y>
    </cdr:from>
    <cdr:to>
      <cdr:x>0.91472</cdr:x>
      <cdr:y>0.33976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0674" y="8882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E1CC1CD-7504-4640-8486-1536D664E86F}" type="datetimeFigureOut">
              <a:rPr lang="en-US"/>
              <a:pPr>
                <a:defRPr/>
              </a:pPr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039AC1-85F3-40BC-A5BB-44A38B294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262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9427CC-6016-4D69-B499-50F4C503A26E}" type="datetimeFigureOut">
              <a:rPr lang="en-US"/>
              <a:pPr>
                <a:defRPr/>
              </a:pPr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AB98A14-1D8B-4A0C-821C-F8A11DFD92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987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98A14-1D8B-4A0C-821C-F8A11DFD920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97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454D-01B5-4DC1-96E2-41652CA434D4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2D962-D318-4149-A55A-E61CFBEF6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96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A7ED5-A749-456C-B9A4-AB0151DF50CA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3D310-A779-45C1-81C4-DD3116104E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93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9B3E-81E7-46E0-BA10-A6AB6217510E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78F04-E36A-4645-8519-D6EB060570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26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3F1C-2441-4502-B64F-7864098418D1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A2A0E-5D45-4586-924D-FA3938B51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2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0B3E4-2FCF-433A-99B8-FEA0F57629D9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42166-77FA-45D4-8359-F08917903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48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BD771-F7B5-4FC9-BBBC-90EC5011677B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8BC77-20C0-4026-8ADB-33C5C6A59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45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669B-AA34-4435-8DD1-C5E35B7ED0AF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DFB7A-2285-4079-9C56-8486B0A65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78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4222-358A-42CB-97CD-573B2DC41234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8B9C3-5B06-4BDD-85C0-5CCCF6B02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26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73C01-4E27-4A53-BED8-B0E3399C9841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AF843-CF4D-460C-85DA-221C5CF9F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4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21272-04A1-4D83-8F1F-3FC36ED07BF6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6FD3E-E4E7-4CBC-AF91-D8832B634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38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261BD-EBB8-4C4F-8986-0AB85FA00ECB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E644C-F805-4390-A93B-97433F9E5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36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694475-02FF-4F3F-8F84-25540215BC24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2EABE48-FC81-464F-9D29-74A18328D4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-93663"/>
            <a:ext cx="12007850" cy="695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41500"/>
            <a:ext cx="10515600" cy="43354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3"/>
          <p:cNvSpPr>
            <a:spLocks noGrp="1"/>
          </p:cNvSpPr>
          <p:nvPr>
            <p:ph type="title"/>
          </p:nvPr>
        </p:nvSpPr>
        <p:spPr>
          <a:xfrm>
            <a:off x="838200" y="211138"/>
            <a:ext cx="10515600" cy="1325562"/>
          </a:xfrm>
        </p:spPr>
        <p:txBody>
          <a:bodyPr/>
          <a:lstStyle/>
          <a:p>
            <a:pPr algn="ctr" eaLnBrk="1" hangingPunct="1"/>
            <a:r>
              <a:rPr lang="en-US" altLang="en-US" b="1" dirty="0" err="1" smtClean="0"/>
              <a:t>Plumsted</a:t>
            </a:r>
            <a:r>
              <a:rPr lang="en-US" altLang="en-US" b="1" dirty="0" smtClean="0"/>
              <a:t> Township</a:t>
            </a:r>
            <a:br>
              <a:rPr lang="en-US" altLang="en-US" b="1" dirty="0" smtClean="0"/>
            </a:br>
            <a:r>
              <a:rPr lang="en-US" altLang="en-US" b="1" dirty="0" smtClean="0"/>
              <a:t>2021 Budget Presentation</a:t>
            </a:r>
            <a:br>
              <a:rPr lang="en-US" altLang="en-US" b="1" dirty="0" smtClean="0"/>
            </a:b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768600" y="457200"/>
            <a:ext cx="6654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dirty="0" smtClean="0">
                <a:latin typeface="Calibri" panose="020F0502020204030204" pitchFamily="34" charset="0"/>
              </a:rPr>
              <a:t>2021 </a:t>
            </a:r>
            <a:r>
              <a:rPr lang="en-US" altLang="en-US" sz="4400" dirty="0">
                <a:latin typeface="Calibri" panose="020F0502020204030204" pitchFamily="34" charset="0"/>
              </a:rPr>
              <a:t>Estimated Total Tax Bill</a:t>
            </a: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180094"/>
              </p:ext>
            </p:extLst>
          </p:nvPr>
        </p:nvGraphicFramePr>
        <p:xfrm>
          <a:off x="214313" y="1069975"/>
          <a:ext cx="11557000" cy="526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1388269" y="4072796"/>
            <a:ext cx="926978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                                                      % of Total                                           Tax</a:t>
            </a: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School			      	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 61	</a:t>
            </a:r>
            <a:r>
              <a:rPr lang="en-US" altLang="en-US" sz="2400" dirty="0">
                <a:latin typeface="Calibri" panose="020F0502020204030204" pitchFamily="34" charset="0"/>
              </a:rPr>
              <a:t>		</a:t>
            </a:r>
            <a:r>
              <a:rPr lang="en-US" altLang="en-US" sz="2400" dirty="0" smtClean="0">
                <a:latin typeface="Calibri" panose="020F0502020204030204" pitchFamily="34" charset="0"/>
              </a:rPr>
              <a:t>	$ 13,012,297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County			      	 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17.5                                      	$   3,712,377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Township			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 11.4</a:t>
            </a:r>
            <a:r>
              <a:rPr lang="en-US" altLang="en-US" sz="2400" dirty="0">
                <a:latin typeface="Calibri" panose="020F0502020204030204" pitchFamily="34" charset="0"/>
              </a:rPr>
              <a:t>	</a:t>
            </a:r>
            <a:r>
              <a:rPr lang="en-US" altLang="en-US" sz="2400" dirty="0" smtClean="0">
                <a:latin typeface="Calibri" panose="020F0502020204030204" pitchFamily="34" charset="0"/>
              </a:rPr>
              <a:t>                          	$   2,419,388 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Fire			        	   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9.1                                     	$   1,927,855</a:t>
            </a:r>
          </a:p>
          <a:p>
            <a:pPr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Open </a:t>
            </a:r>
            <a:r>
              <a:rPr lang="en-US" altLang="en-US" sz="2400" dirty="0">
                <a:latin typeface="Calibri" panose="020F0502020204030204" pitchFamily="34" charset="0"/>
              </a:rPr>
              <a:t>Space                                   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1                                     	$      156,593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Total                                                100.00                                 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 $21,228,510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617827" y="52046"/>
            <a:ext cx="1030863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dirty="0" smtClean="0">
                <a:latin typeface="Calibri" panose="020F0502020204030204" pitchFamily="34" charset="0"/>
              </a:rPr>
              <a:t>2021 </a:t>
            </a:r>
            <a:r>
              <a:rPr lang="en-US" altLang="en-US" sz="4400" dirty="0">
                <a:latin typeface="Calibri" panose="020F0502020204030204" pitchFamily="34" charset="0"/>
              </a:rPr>
              <a:t>Estimated </a:t>
            </a:r>
            <a:r>
              <a:rPr lang="en-US" altLang="en-US" sz="4400" dirty="0" smtClean="0">
                <a:latin typeface="Calibri" panose="020F0502020204030204" pitchFamily="34" charset="0"/>
              </a:rPr>
              <a:t>Average Homeowner </a:t>
            </a:r>
            <a:r>
              <a:rPr lang="en-US" altLang="en-US" sz="4400" dirty="0">
                <a:latin typeface="Calibri" panose="020F0502020204030204" pitchFamily="34" charset="0"/>
              </a:rPr>
              <a:t>Tax Bill</a:t>
            </a: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404261"/>
              </p:ext>
            </p:extLst>
          </p:nvPr>
        </p:nvGraphicFramePr>
        <p:xfrm>
          <a:off x="320806" y="1024503"/>
          <a:ext cx="11557000" cy="526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1148865" y="4180344"/>
            <a:ext cx="1060899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                                                      % of Total    </a:t>
            </a:r>
            <a:r>
              <a:rPr lang="en-US" altLang="en-US" sz="2400" dirty="0" smtClean="0">
                <a:latin typeface="Calibri" panose="020F0502020204030204" pitchFamily="34" charset="0"/>
              </a:rPr>
              <a:t>     Estimated Tax Rate       Estimated </a:t>
            </a:r>
            <a:r>
              <a:rPr lang="en-US" altLang="en-US" sz="2400" dirty="0">
                <a:latin typeface="Calibri" panose="020F0502020204030204" pitchFamily="34" charset="0"/>
              </a:rPr>
              <a:t>Tax</a:t>
            </a: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School			      	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 60.93</a:t>
            </a:r>
            <a:r>
              <a:rPr lang="en-US" altLang="en-US" sz="2400" dirty="0">
                <a:latin typeface="Calibri" panose="020F0502020204030204" pitchFamily="34" charset="0"/>
              </a:rPr>
              <a:t>	 </a:t>
            </a:r>
            <a:r>
              <a:rPr lang="en-US" altLang="en-US" sz="2400" dirty="0" smtClean="0">
                <a:latin typeface="Calibri" panose="020F0502020204030204" pitchFamily="34" charset="0"/>
              </a:rPr>
              <a:t>          1.6406</a:t>
            </a:r>
            <a:r>
              <a:rPr lang="en-US" altLang="en-US" sz="2400" dirty="0">
                <a:latin typeface="Calibri" panose="020F0502020204030204" pitchFamily="34" charset="0"/>
              </a:rPr>
              <a:t>	</a:t>
            </a:r>
            <a:r>
              <a:rPr lang="en-US" altLang="en-US" sz="2400" dirty="0" smtClean="0">
                <a:latin typeface="Calibri" panose="020F0502020204030204" pitchFamily="34" charset="0"/>
              </a:rPr>
              <a:t>                 $4,623.21</a:t>
            </a:r>
          </a:p>
          <a:p>
            <a:pPr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County			      	      17.52                        .469                       $1,329.62</a:t>
            </a:r>
          </a:p>
          <a:p>
            <a:pPr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Township</a:t>
            </a:r>
            <a:r>
              <a:rPr lang="en-US" altLang="en-US" sz="2400" dirty="0">
                <a:latin typeface="Calibri" panose="020F0502020204030204" pitchFamily="34" charset="0"/>
              </a:rPr>
              <a:t>			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 11.43</a:t>
            </a:r>
            <a:r>
              <a:rPr lang="en-US" altLang="en-US" sz="2400" dirty="0">
                <a:latin typeface="Calibri" panose="020F0502020204030204" pitchFamily="34" charset="0"/>
              </a:rPr>
              <a:t>		</a:t>
            </a:r>
            <a:r>
              <a:rPr lang="en-US" altLang="en-US" sz="2400" dirty="0" smtClean="0">
                <a:latin typeface="Calibri" panose="020F0502020204030204" pitchFamily="34" charset="0"/>
              </a:rPr>
              <a:t>.309		    $   870.76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Fire			        	   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9.32                        .251                       $   707.32</a:t>
            </a:r>
          </a:p>
          <a:p>
            <a:pPr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Open </a:t>
            </a:r>
            <a:r>
              <a:rPr lang="en-US" altLang="en-US" sz="2400" dirty="0">
                <a:latin typeface="Calibri" panose="020F0502020204030204" pitchFamily="34" charset="0"/>
              </a:rPr>
              <a:t>Space                                   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0.80                        .02                         $      56.36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Total                                                </a:t>
            </a:r>
            <a:r>
              <a:rPr lang="en-US" altLang="en-US" sz="2400" dirty="0" smtClean="0">
                <a:latin typeface="Calibri" panose="020F0502020204030204" pitchFamily="34" charset="0"/>
              </a:rPr>
              <a:t>100.00                      2.6896                     $7,587.27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4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-93663"/>
            <a:ext cx="12007850" cy="695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2827338" y="3495675"/>
            <a:ext cx="6537325" cy="201295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Questions or Comments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4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4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4400" b="1" dirty="0" smtClean="0"/>
          </a:p>
        </p:txBody>
      </p:sp>
      <p:sp>
        <p:nvSpPr>
          <p:cNvPr id="18436" name="Title 3"/>
          <p:cNvSpPr>
            <a:spLocks noGrp="1"/>
          </p:cNvSpPr>
          <p:nvPr>
            <p:ph type="title"/>
          </p:nvPr>
        </p:nvSpPr>
        <p:spPr>
          <a:xfrm>
            <a:off x="838200" y="211138"/>
            <a:ext cx="10515600" cy="1325562"/>
          </a:xfrm>
        </p:spPr>
        <p:txBody>
          <a:bodyPr/>
          <a:lstStyle/>
          <a:p>
            <a:pPr algn="ctr" eaLnBrk="1" hangingPunct="1"/>
            <a:r>
              <a:rPr lang="en-US" altLang="en-US" b="1" dirty="0" err="1" smtClean="0"/>
              <a:t>Plumsted</a:t>
            </a:r>
            <a:r>
              <a:rPr lang="en-US" altLang="en-US" b="1" dirty="0" smtClean="0"/>
              <a:t> Township</a:t>
            </a:r>
            <a:br>
              <a:rPr lang="en-US" altLang="en-US" b="1" dirty="0" smtClean="0"/>
            </a:br>
            <a:r>
              <a:rPr lang="en-US" altLang="en-US" b="1" dirty="0" smtClean="0"/>
              <a:t>2021 Budget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525" y="225425"/>
            <a:ext cx="1191895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  <a:cs typeface="+mn-cs"/>
              </a:rPr>
              <a:t>2021 </a:t>
            </a:r>
            <a:r>
              <a:rPr lang="en-US" sz="3600" dirty="0">
                <a:latin typeface="+mn-lt"/>
                <a:cs typeface="+mn-cs"/>
              </a:rPr>
              <a:t>BUDGET WAS INTRODUCED AT THE </a:t>
            </a:r>
            <a:r>
              <a:rPr lang="en-US" sz="3600" dirty="0" smtClean="0">
                <a:latin typeface="+mn-lt"/>
                <a:cs typeface="+mn-cs"/>
              </a:rPr>
              <a:t>3/3/21 MEETING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  <a:cs typeface="+mn-cs"/>
              </a:rPr>
              <a:t> </a:t>
            </a:r>
            <a:endParaRPr lang="en-US" sz="3600" dirty="0">
              <a:latin typeface="+mn-lt"/>
              <a:cs typeface="+mn-cs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+mn-lt"/>
                <a:cs typeface="+mn-cs"/>
              </a:rPr>
              <a:t>Public Hearing </a:t>
            </a:r>
            <a:r>
              <a:rPr lang="en-US" sz="3600" dirty="0" smtClean="0">
                <a:latin typeface="+mn-lt"/>
                <a:cs typeface="+mn-cs"/>
              </a:rPr>
              <a:t>4/7/21 </a:t>
            </a:r>
            <a:endParaRPr lang="en-US" sz="36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+mn-cs"/>
              </a:rPr>
              <a:t>	7:00 PM - Municipal Building, 121 Evergreen </a:t>
            </a:r>
            <a:r>
              <a:rPr lang="en-US" sz="3600" dirty="0" smtClean="0">
                <a:latin typeface="+mn-lt"/>
                <a:cs typeface="+mn-cs"/>
              </a:rPr>
              <a:t>Road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+mn-cs"/>
              </a:rPr>
              <a:t>	</a:t>
            </a:r>
            <a:r>
              <a:rPr lang="en-US" sz="3600" dirty="0" smtClean="0">
                <a:latin typeface="+mn-lt"/>
                <a:cs typeface="+mn-cs"/>
              </a:rPr>
              <a:t>(Check the website for information on remote 	participation)</a:t>
            </a:r>
            <a:endParaRPr lang="en-US" sz="36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+mn-lt"/>
              <a:cs typeface="+mn-cs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+mn-lt"/>
                <a:cs typeface="+mn-cs"/>
              </a:rPr>
              <a:t>Budget Information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+mn-cs"/>
              </a:rPr>
              <a:t>	Posted on Township website – Plumsted.org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+mn-cs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0" y="282575"/>
            <a:ext cx="117935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latin typeface="Calibri" panose="020F0502020204030204" pitchFamily="34" charset="0"/>
              </a:rPr>
              <a:t>Budget Overview</a:t>
            </a:r>
          </a:p>
        </p:txBody>
      </p:sp>
      <p:sp>
        <p:nvSpPr>
          <p:cNvPr id="1028" name="TextBox 2"/>
          <p:cNvSpPr txBox="1">
            <a:spLocks noChangeArrowheads="1"/>
          </p:cNvSpPr>
          <p:nvPr/>
        </p:nvSpPr>
        <p:spPr bwMode="auto">
          <a:xfrm>
            <a:off x="322264" y="2207647"/>
            <a:ext cx="329414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2021 - $4,479,933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2020 - $4,200,746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2019 </a:t>
            </a:r>
            <a:r>
              <a:rPr lang="en-US" altLang="en-US" sz="2400" dirty="0">
                <a:latin typeface="Calibri" panose="020F0502020204030204" pitchFamily="34" charset="0"/>
              </a:rPr>
              <a:t>- $</a:t>
            </a:r>
            <a:r>
              <a:rPr lang="en-US" altLang="en-US" sz="2400" dirty="0" smtClean="0">
                <a:latin typeface="Calibri" panose="020F0502020204030204" pitchFamily="34" charset="0"/>
              </a:rPr>
              <a:t>3,803,353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2018 </a:t>
            </a:r>
            <a:r>
              <a:rPr lang="en-US" altLang="en-US" sz="2400" dirty="0">
                <a:latin typeface="Calibri" panose="020F0502020204030204" pitchFamily="34" charset="0"/>
              </a:rPr>
              <a:t>- $</a:t>
            </a:r>
            <a:r>
              <a:rPr lang="en-US" altLang="en-US" sz="2400" dirty="0" smtClean="0">
                <a:latin typeface="Calibri" panose="020F0502020204030204" pitchFamily="34" charset="0"/>
              </a:rPr>
              <a:t>3,897,961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2017 </a:t>
            </a:r>
            <a:r>
              <a:rPr lang="en-US" altLang="en-US" sz="2400" dirty="0">
                <a:latin typeface="Calibri" panose="020F0502020204030204" pitchFamily="34" charset="0"/>
              </a:rPr>
              <a:t>- $</a:t>
            </a:r>
            <a:r>
              <a:rPr lang="en-US" altLang="en-US" sz="2400" dirty="0" smtClean="0">
                <a:latin typeface="Calibri" panose="020F0502020204030204" pitchFamily="34" charset="0"/>
              </a:rPr>
              <a:t>3,503,280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2016 </a:t>
            </a:r>
            <a:r>
              <a:rPr lang="en-US" altLang="en-US" sz="2400" dirty="0">
                <a:latin typeface="Calibri" panose="020F0502020204030204" pitchFamily="34" charset="0"/>
              </a:rPr>
              <a:t>- $</a:t>
            </a:r>
            <a:r>
              <a:rPr lang="en-US" altLang="en-US" sz="2400" dirty="0" smtClean="0">
                <a:latin typeface="Calibri" panose="020F0502020204030204" pitchFamily="34" charset="0"/>
              </a:rPr>
              <a:t>3,407,700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marL="0" indent="0" eaLnBrk="1" hangingPunct="1"/>
            <a:endParaRPr lang="en-US" altLang="en-US" sz="2400" dirty="0" smtClean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en-US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455119"/>
              </p:ext>
            </p:extLst>
          </p:nvPr>
        </p:nvGraphicFramePr>
        <p:xfrm>
          <a:off x="3913188" y="2070100"/>
          <a:ext cx="7866062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16104" y="560410"/>
            <a:ext cx="116459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latin typeface="Calibri" panose="020F0502020204030204" pitchFamily="34" charset="0"/>
              </a:rPr>
              <a:t>Salaries</a:t>
            </a: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1313796" y="1845512"/>
            <a:ext cx="268770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2021-</a:t>
            </a:r>
          </a:p>
          <a:p>
            <a:pPr marL="0" indent="0"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     $1,827,239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2020-</a:t>
            </a:r>
          </a:p>
          <a:p>
            <a:pPr marL="0" indent="0"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     $1,736,874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2019 - $1,628,156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2018 </a:t>
            </a:r>
            <a:r>
              <a:rPr lang="en-US" altLang="en-US" sz="2400" dirty="0">
                <a:latin typeface="Calibri" panose="020F0502020204030204" pitchFamily="34" charset="0"/>
              </a:rPr>
              <a:t>- $1,471,139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Calibri" panose="020F0502020204030204" pitchFamily="34" charset="0"/>
              </a:rPr>
              <a:t>2017 - $1,439,289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Calibri" panose="020F0502020204030204" pitchFamily="34" charset="0"/>
              </a:rPr>
              <a:t>2016 - $1,389,884</a:t>
            </a:r>
          </a:p>
          <a:p>
            <a:pPr marL="0" indent="0" eaLnBrk="1" hangingPunct="1"/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en-US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828271"/>
              </p:ext>
            </p:extLst>
          </p:nvPr>
        </p:nvGraphicFramePr>
        <p:xfrm>
          <a:off x="5016500" y="1492250"/>
          <a:ext cx="6883400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00025" y="188913"/>
            <a:ext cx="117919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latin typeface="Calibri" panose="020F0502020204030204" pitchFamily="34" charset="0"/>
              </a:rPr>
              <a:t>Total Operating Expenses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98147" y="1491357"/>
            <a:ext cx="29178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2021 - $1,827,185            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2020 - $1,692,609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2019 - $1,462,404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2018 - $1,212,805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Calibri" panose="020F0502020204030204" pitchFamily="34" charset="0"/>
              </a:rPr>
              <a:t>2017 - $1,446,024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Calibri" panose="020F0502020204030204" pitchFamily="34" charset="0"/>
              </a:rPr>
              <a:t>2016 - $1,416,937</a:t>
            </a:r>
          </a:p>
          <a:p>
            <a:pPr marL="0" indent="0" eaLnBrk="1" hangingPunct="1"/>
            <a:endParaRPr lang="en-US" altLang="en-US" sz="2400" dirty="0">
              <a:latin typeface="Calibri" panose="020F0502020204030204" pitchFamily="34" charset="0"/>
            </a:endParaRPr>
          </a:p>
          <a:p>
            <a:pPr marL="0" indent="0"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2021 Increases:</a:t>
            </a:r>
          </a:p>
          <a:p>
            <a:pPr marL="0" indent="0"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Police  &amp; PERS Pensions, </a:t>
            </a:r>
          </a:p>
          <a:p>
            <a:pPr marL="0" indent="0"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Debt Service, Engineering &amp; Legal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marL="0" indent="0" eaLnBrk="1" hangingPunct="1"/>
            <a:endParaRPr lang="en-US" altLang="en-US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278815"/>
              </p:ext>
            </p:extLst>
          </p:nvPr>
        </p:nvGraphicFramePr>
        <p:xfrm>
          <a:off x="5164138" y="1344613"/>
          <a:ext cx="6300787" cy="502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46063" y="336550"/>
            <a:ext cx="116998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dirty="0" smtClean="0">
                <a:latin typeface="Calibri" panose="020F0502020204030204" pitchFamily="34" charset="0"/>
              </a:rPr>
              <a:t>2021 HOMEOWNER IMPACT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171978" y="1644625"/>
            <a:ext cx="104952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  .025 cent increase in the tax rate OR $70.44 for the average homeowner</a:t>
            </a:r>
          </a:p>
          <a:p>
            <a:pPr marL="0" indent="0" eaLnBrk="1" hangingPunct="1"/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3442001" y="5305726"/>
            <a:ext cx="532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Calibri" panose="020F0502020204030204" pitchFamily="34" charset="0"/>
              </a:rPr>
              <a:t>Total </a:t>
            </a:r>
            <a:r>
              <a:rPr lang="en-US" altLang="en-US" sz="2400" dirty="0" smtClean="0">
                <a:latin typeface="Calibri" panose="020F0502020204030204" pitchFamily="34" charset="0"/>
              </a:rPr>
              <a:t>2021 </a:t>
            </a:r>
            <a:r>
              <a:rPr lang="en-US" altLang="en-US" sz="2400" dirty="0">
                <a:latin typeface="Calibri" panose="020F0502020204030204" pitchFamily="34" charset="0"/>
              </a:rPr>
              <a:t>municipal tax rate is $</a:t>
            </a:r>
            <a:r>
              <a:rPr lang="en-US" altLang="en-US" sz="2400" dirty="0" smtClean="0">
                <a:latin typeface="Calibri" panose="020F0502020204030204" pitchFamily="34" charset="0"/>
              </a:rPr>
              <a:t>0.309 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b="46808"/>
          <a:stretch>
            <a:fillRect/>
          </a:stretch>
        </p:blipFill>
        <p:spPr bwMode="auto">
          <a:xfrm>
            <a:off x="4576377" y="3497918"/>
            <a:ext cx="249555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sx="999" sy="999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71438" y="336550"/>
            <a:ext cx="120491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latin typeface="Calibri" panose="020F0502020204030204" pitchFamily="34" charset="0"/>
              </a:rPr>
              <a:t>Plumsted Average Home</a:t>
            </a:r>
          </a:p>
          <a:p>
            <a:pPr algn="ctr" eaLnBrk="1" hangingPunct="1"/>
            <a:endParaRPr lang="en-US" altLang="en-US" sz="4400">
              <a:latin typeface="Calibri" panose="020F0502020204030204" pitchFamily="34" charset="0"/>
            </a:endParaRPr>
          </a:p>
        </p:txBody>
      </p:sp>
      <p:pic>
        <p:nvPicPr>
          <p:cNvPr id="1126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2111375"/>
            <a:ext cx="4013200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2111375"/>
            <a:ext cx="4013200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530475" y="1674813"/>
            <a:ext cx="725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2021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8231188" y="1674813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2020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1931988" y="5067300"/>
            <a:ext cx="1497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$</a:t>
            </a:r>
            <a:r>
              <a:rPr lang="en-US" altLang="en-US" sz="2400" dirty="0" smtClean="0">
                <a:latin typeface="Calibri" panose="020F0502020204030204" pitchFamily="34" charset="0"/>
              </a:rPr>
              <a:t>281,800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7808913" y="5067300"/>
            <a:ext cx="1497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alibri" panose="020F0502020204030204" pitchFamily="34" charset="0"/>
              </a:rPr>
              <a:t>$</a:t>
            </a:r>
            <a:r>
              <a:rPr lang="en-US" altLang="en-US" sz="2400" dirty="0" smtClean="0">
                <a:latin typeface="Calibri" panose="020F0502020204030204" pitchFamily="34" charset="0"/>
              </a:rPr>
              <a:t>281,700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73050" y="417513"/>
            <a:ext cx="116459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dirty="0" smtClean="0">
                <a:latin typeface="Calibri" panose="020F0502020204030204" pitchFamily="34" charset="0"/>
              </a:rPr>
              <a:t> Township Net Valuation </a:t>
            </a:r>
            <a:r>
              <a:rPr lang="en-US" altLang="en-US" sz="4400" dirty="0">
                <a:latin typeface="Calibri" panose="020F0502020204030204" pitchFamily="34" charset="0"/>
              </a:rPr>
              <a:t>Ratable Base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47377" y="2497352"/>
            <a:ext cx="9963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2021                         </a:t>
            </a:r>
            <a:r>
              <a:rPr lang="en-US" altLang="en-US" sz="2400" dirty="0">
                <a:latin typeface="Calibri" panose="020F0502020204030204" pitchFamily="34" charset="0"/>
              </a:rPr>
              <a:t>$</a:t>
            </a:r>
            <a:r>
              <a:rPr lang="en-US" altLang="en-US" sz="2400" dirty="0" smtClean="0">
                <a:latin typeface="Calibri" panose="020F0502020204030204" pitchFamily="34" charset="0"/>
              </a:rPr>
              <a:t>782,966,600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marL="0" indent="0" algn="ctr"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2020                         $793,411,800 </a:t>
            </a:r>
          </a:p>
          <a:p>
            <a:pPr marL="0" indent="0" algn="ctr" eaLnBrk="1" hangingPunct="1"/>
            <a:r>
              <a:rPr lang="en-US" altLang="en-US" sz="2400" dirty="0" smtClean="0">
                <a:latin typeface="Calibri" panose="020F0502020204030204" pitchFamily="34" charset="0"/>
              </a:rPr>
              <a:t>       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85535" y="4890015"/>
            <a:ext cx="7026876" cy="365125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Note:  Decrease due to exemption of redevelopment project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135313" y="93663"/>
            <a:ext cx="5921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latin typeface="Calibri" panose="020F0502020204030204" pitchFamily="34" charset="0"/>
              </a:rPr>
              <a:t>Value of $0.01 of tax rate</a:t>
            </a:r>
          </a:p>
        </p:txBody>
      </p:sp>
      <p:pic>
        <p:nvPicPr>
          <p:cNvPr id="1433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63" y="863600"/>
            <a:ext cx="341947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4529137" y="4406900"/>
            <a:ext cx="31337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2021		$78,296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2020		$79,341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2019	             $78,458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latin typeface="Calibri" panose="020F0502020204030204" pitchFamily="34" charset="0"/>
              </a:rPr>
              <a:t>2018             </a:t>
            </a:r>
            <a:r>
              <a:rPr lang="en-US" altLang="en-US" sz="2400" dirty="0">
                <a:latin typeface="Calibri" panose="020F0502020204030204" pitchFamily="34" charset="0"/>
              </a:rPr>
              <a:t>$78,549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Calibri" panose="020F0502020204030204" pitchFamily="34" charset="0"/>
              </a:rPr>
              <a:t>2017		$78,439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Calibri" panose="020F0502020204030204" pitchFamily="34" charset="0"/>
              </a:rPr>
              <a:t>2016		$78,370</a:t>
            </a:r>
          </a:p>
          <a:p>
            <a:pPr marL="0" indent="0" eaLnBrk="1" hangingPunct="1"/>
            <a:endParaRPr lang="en-US" altLang="en-US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210</Words>
  <Application>Microsoft Office PowerPoint</Application>
  <PresentationFormat>Widescreen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Plumsted Township 2021 Budget Presentation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Plumsted Township 2021 Budget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Plumsted Township</dc:title>
  <dc:creator>Windows User</dc:creator>
  <cp:lastModifiedBy>Municipal Clerk</cp:lastModifiedBy>
  <cp:revision>160</cp:revision>
  <cp:lastPrinted>2021-04-05T16:07:45Z</cp:lastPrinted>
  <dcterms:created xsi:type="dcterms:W3CDTF">2017-03-07T21:17:59Z</dcterms:created>
  <dcterms:modified xsi:type="dcterms:W3CDTF">2021-04-06T14:05:20Z</dcterms:modified>
</cp:coreProperties>
</file>