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73" r:id="rId11"/>
    <p:sldId id="272" r:id="rId1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6433" autoAdjust="0"/>
  </p:normalViewPr>
  <p:slideViewPr>
    <p:cSldViewPr snapToGrid="0">
      <p:cViewPr varScale="1">
        <p:scale>
          <a:sx n="108" d="100"/>
          <a:sy n="108" d="100"/>
        </p:scale>
        <p:origin x="5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42468696534557"/>
          <c:y val="8.0384719814532463E-2"/>
          <c:w val="0.88527359687731932"/>
          <c:h val="0.8210192359907265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D31"/>
            </a:solidFill>
            <a:ln w="25398">
              <a:noFill/>
            </a:ln>
          </c:spPr>
          <c:invertIfNegative val="0"/>
          <c:val>
            <c:numRef>
              <c:f>Sheet1!$E$2</c:f>
              <c:numCache>
                <c:formatCode>"$"#,##0</c:formatCode>
                <c:ptCount val="1"/>
                <c:pt idx="0">
                  <c:v>3808353</c:v>
                </c:pt>
              </c:numCache>
            </c:numRef>
          </c:val>
        </c:ser>
        <c:ser>
          <c:idx val="2"/>
          <c:order val="1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5A5A5"/>
            </a:solidFill>
            <a:ln w="25398">
              <a:noFill/>
            </a:ln>
          </c:spPr>
          <c:invertIfNegative val="0"/>
          <c:val>
            <c:numRef>
              <c:f>Sheet1!$F$2</c:f>
              <c:numCache>
                <c:formatCode>"$"#,##0</c:formatCode>
                <c:ptCount val="1"/>
                <c:pt idx="0">
                  <c:v>4200746</c:v>
                </c:pt>
              </c:numCache>
            </c:numRef>
          </c:val>
        </c:ser>
        <c:ser>
          <c:idx val="3"/>
          <c:order val="2"/>
          <c:tx>
            <c:strRef>
              <c:f>Sheet1!$G$1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  <a:ln w="25398">
              <a:noFill/>
            </a:ln>
          </c:spPr>
          <c:invertIfNegative val="0"/>
          <c:val>
            <c:numRef>
              <c:f>Sheet1!$G$2</c:f>
              <c:numCache>
                <c:formatCode>"$"#,##0</c:formatCode>
                <c:ptCount val="1"/>
                <c:pt idx="0">
                  <c:v>4479933</c:v>
                </c:pt>
              </c:numCache>
            </c:numRef>
          </c:val>
        </c:ser>
        <c:ser>
          <c:idx val="4"/>
          <c:order val="3"/>
          <c:tx>
            <c:strRef>
              <c:f>Sheet1!$H$1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472C4"/>
            </a:solidFill>
            <a:ln w="25398">
              <a:noFill/>
            </a:ln>
          </c:spPr>
          <c:invertIfNegative val="0"/>
          <c:val>
            <c:numRef>
              <c:f>Sheet1!$H$2</c:f>
              <c:numCache>
                <c:formatCode>General</c:formatCode>
                <c:ptCount val="1"/>
                <c:pt idx="0">
                  <c:v>6373900</c:v>
                </c:pt>
              </c:numCache>
            </c:numRef>
          </c:val>
        </c:ser>
        <c:ser>
          <c:idx val="0"/>
          <c:order val="4"/>
          <c:tx>
            <c:strRef>
              <c:f>Sheet1!$I$1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val>
            <c:numRef>
              <c:f>Sheet1!$I$2</c:f>
              <c:numCache>
                <c:formatCode>General</c:formatCode>
                <c:ptCount val="1"/>
                <c:pt idx="0">
                  <c:v>6392419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709888"/>
        <c:axId val="406714200"/>
      </c:barChart>
      <c:catAx>
        <c:axId val="4067098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6714200"/>
        <c:crosses val="autoZero"/>
        <c:auto val="1"/>
        <c:lblAlgn val="ctr"/>
        <c:lblOffset val="100"/>
        <c:noMultiLvlLbl val="0"/>
      </c:catAx>
      <c:valAx>
        <c:axId val="406714200"/>
        <c:scaling>
          <c:orientation val="minMax"/>
        </c:scaling>
        <c:delete val="0"/>
        <c:axPos val="l"/>
        <c:majorGridlines>
          <c:spPr>
            <a:ln w="952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09888"/>
        <c:crosses val="autoZero"/>
        <c:crossBetween val="between"/>
      </c:valAx>
      <c:spPr>
        <a:noFill/>
        <a:ln w="25398">
          <a:noFill/>
        </a:ln>
      </c:spPr>
    </c:plotArea>
    <c:legend>
      <c:legendPos val="b"/>
      <c:layout>
        <c:manualLayout>
          <c:xMode val="edge"/>
          <c:yMode val="edge"/>
          <c:x val="0.28256604130503932"/>
          <c:y val="0.94571899997911402"/>
          <c:w val="0.36238997353440644"/>
          <c:h val="5.4281000020885983E-2"/>
        </c:manualLayout>
      </c:layout>
      <c:overlay val="0"/>
      <c:spPr>
        <a:noFill/>
        <a:ln w="2539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02914257489031"/>
          <c:y val="0.10970773443576658"/>
          <c:w val="0.88897084153543304"/>
          <c:h val="0.76748654235442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D31"/>
            </a:solidFill>
            <a:ln w="25372">
              <a:noFill/>
            </a:ln>
          </c:spPr>
          <c:invertIfNegative val="0"/>
          <c:val>
            <c:numRef>
              <c:f>Sheet1!$D$2</c:f>
              <c:numCache>
                <c:formatCode>General</c:formatCode>
                <c:ptCount val="1"/>
                <c:pt idx="0">
                  <c:v>1628156</c:v>
                </c:pt>
              </c:numCache>
            </c:numRef>
          </c:val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5A5A5"/>
            </a:solidFill>
            <a:ln w="25372">
              <a:noFill/>
            </a:ln>
          </c:spPr>
          <c:invertIfNegative val="0"/>
          <c:val>
            <c:numRef>
              <c:f>Sheet1!$E$2</c:f>
              <c:numCache>
                <c:formatCode>General</c:formatCode>
                <c:ptCount val="1"/>
                <c:pt idx="0">
                  <c:v>1736874</c:v>
                </c:pt>
              </c:numCache>
            </c:numRef>
          </c:val>
        </c:ser>
        <c:ser>
          <c:idx val="3"/>
          <c:order val="2"/>
          <c:tx>
            <c:strRef>
              <c:f>Sheet1!$F$1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  <a:ln w="25372">
              <a:noFill/>
            </a:ln>
          </c:spPr>
          <c:invertIfNegative val="0"/>
          <c:val>
            <c:numRef>
              <c:f>Sheet1!$F$2</c:f>
              <c:numCache>
                <c:formatCode>General</c:formatCode>
                <c:ptCount val="1"/>
                <c:pt idx="0">
                  <c:v>1827239</c:v>
                </c:pt>
              </c:numCache>
            </c:numRef>
          </c:val>
        </c:ser>
        <c:ser>
          <c:idx val="4"/>
          <c:order val="3"/>
          <c:tx>
            <c:strRef>
              <c:f>Sheet1!$G$1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472C4"/>
            </a:solidFill>
            <a:ln w="25372">
              <a:noFill/>
            </a:ln>
          </c:spPr>
          <c:invertIfNegative val="0"/>
          <c:val>
            <c:numRef>
              <c:f>Sheet1!$G$2</c:f>
              <c:numCache>
                <c:formatCode>General</c:formatCode>
                <c:ptCount val="1"/>
                <c:pt idx="0">
                  <c:v>1959938</c:v>
                </c:pt>
              </c:numCache>
            </c:numRef>
          </c:val>
        </c:ser>
        <c:ser>
          <c:idx val="0"/>
          <c:order val="4"/>
          <c:tx>
            <c:strRef>
              <c:f>Sheet1!$H$1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val>
            <c:numRef>
              <c:f>Sheet1!$H$2</c:f>
              <c:numCache>
                <c:formatCode>General</c:formatCode>
                <c:ptCount val="1"/>
                <c:pt idx="0">
                  <c:v>1997071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716944"/>
        <c:axId val="406711456"/>
      </c:barChart>
      <c:catAx>
        <c:axId val="406716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06711456"/>
        <c:crosses val="autoZero"/>
        <c:auto val="1"/>
        <c:lblAlgn val="ctr"/>
        <c:lblOffset val="100"/>
        <c:noMultiLvlLbl val="0"/>
      </c:catAx>
      <c:valAx>
        <c:axId val="406711456"/>
        <c:scaling>
          <c:orientation val="minMax"/>
        </c:scaling>
        <c:delete val="0"/>
        <c:axPos val="l"/>
        <c:majorGridlines>
          <c:spPr>
            <a:ln w="951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169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372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90415846456697"/>
          <c:y val="4.2902433384446818E-2"/>
          <c:w val="0.88897084153543304"/>
          <c:h val="0.841853725279667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Sheet1!$J$1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ED7D31"/>
            </a:solidFill>
            <a:ln w="25386"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Total Operating Expenses</c:v>
                </c:pt>
              </c:strCache>
            </c:strRef>
          </c:cat>
          <c:val>
            <c:numRef>
              <c:f>Sheet1!$J$2</c:f>
              <c:numCache>
                <c:formatCode>General</c:formatCode>
                <c:ptCount val="1"/>
                <c:pt idx="0">
                  <c:v>1462404</c:v>
                </c:pt>
              </c:numCache>
            </c:numRef>
          </c:val>
        </c:ser>
        <c:ser>
          <c:idx val="2"/>
          <c:order val="1"/>
          <c:tx>
            <c:strRef>
              <c:f>Sheet1!$K$1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A5A5A5"/>
            </a:solidFill>
            <a:ln w="25386"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Total Operating Expenses</c:v>
                </c:pt>
              </c:strCache>
            </c:strRef>
          </c:cat>
          <c:val>
            <c:numRef>
              <c:f>Sheet1!$K$2</c:f>
              <c:numCache>
                <c:formatCode>#,##0</c:formatCode>
                <c:ptCount val="1"/>
                <c:pt idx="0">
                  <c:v>1692609</c:v>
                </c:pt>
              </c:numCache>
            </c:numRef>
          </c:val>
        </c:ser>
        <c:ser>
          <c:idx val="3"/>
          <c:order val="2"/>
          <c:tx>
            <c:strRef>
              <c:f>Sheet1!$L$1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000"/>
            </a:solidFill>
            <a:ln w="25386"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Total Operating Expenses</c:v>
                </c:pt>
              </c:strCache>
            </c:strRef>
          </c:cat>
          <c:val>
            <c:numRef>
              <c:f>Sheet1!$L$2</c:f>
              <c:numCache>
                <c:formatCode>General</c:formatCode>
                <c:ptCount val="1"/>
                <c:pt idx="0">
                  <c:v>1827185</c:v>
                </c:pt>
              </c:numCache>
            </c:numRef>
          </c:val>
        </c:ser>
        <c:ser>
          <c:idx val="4"/>
          <c:order val="3"/>
          <c:tx>
            <c:strRef>
              <c:f>Sheet1!$M$1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4472C4"/>
            </a:solidFill>
            <a:ln w="25386"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Total Operating Expenses</c:v>
                </c:pt>
              </c:strCache>
            </c:strRef>
          </c:cat>
          <c:val>
            <c:numRef>
              <c:f>Sheet1!$M$2</c:f>
              <c:numCache>
                <c:formatCode>General</c:formatCode>
                <c:ptCount val="1"/>
                <c:pt idx="0">
                  <c:v>2108227</c:v>
                </c:pt>
              </c:numCache>
            </c:numRef>
          </c:val>
        </c:ser>
        <c:ser>
          <c:idx val="5"/>
          <c:order val="4"/>
          <c:tx>
            <c:strRef>
              <c:f>Sheet1!$N$1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70AD47"/>
            </a:solidFill>
            <a:ln w="25386"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Total Operating Expenses</c:v>
                </c:pt>
              </c:strCache>
            </c:strRef>
          </c:cat>
          <c:val>
            <c:numRef>
              <c:f>Sheet1!$N$2</c:f>
              <c:numCache>
                <c:formatCode>General</c:formatCode>
                <c:ptCount val="1"/>
                <c:pt idx="0">
                  <c:v>2142906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712240"/>
        <c:axId val="406714984"/>
      </c:barChart>
      <c:catAx>
        <c:axId val="40671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14984"/>
        <c:crosses val="autoZero"/>
        <c:auto val="1"/>
        <c:lblAlgn val="ctr"/>
        <c:lblOffset val="100"/>
        <c:noMultiLvlLbl val="0"/>
      </c:catAx>
      <c:valAx>
        <c:axId val="406714984"/>
        <c:scaling>
          <c:orientation val="minMax"/>
        </c:scaling>
        <c:delete val="0"/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47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12240"/>
        <c:crosses val="autoZero"/>
        <c:crossBetween val="between"/>
      </c:valAx>
      <c:spPr>
        <a:noFill/>
        <a:ln w="25386">
          <a:noFill/>
        </a:ln>
      </c:spPr>
    </c:plotArea>
    <c:legend>
      <c:legendPos val="b"/>
      <c:layout/>
      <c:overlay val="0"/>
      <c:spPr>
        <a:noFill/>
        <a:ln w="2538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6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57878342130311"/>
          <c:y val="0"/>
          <c:w val="0.68805085260427001"/>
          <c:h val="0.625230815019984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Tax</c:v>
                </c:pt>
              </c:strCache>
            </c:strRef>
          </c:tx>
          <c:explosion val="22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34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ED7D31"/>
              </a:solidFill>
              <a:ln w="25348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25348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25348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00000"/>
              </a:solidFill>
              <a:ln w="25348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1511248593925759"/>
                  <c:y val="-0.108070488163308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13,561,923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4561997058060052E-2"/>
                  <c:y val="-0.116159063548781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3,747,469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8675694384355802E-2"/>
                  <c:y val="5.02352192947577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2,482,102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2,410,491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4"/>
              <c:layout>
                <c:manualLayout>
                  <c:x val="2.7062429696287964E-2"/>
                  <c:y val="2.89243720668760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156,854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School</c:v>
                </c:pt>
                <c:pt idx="1">
                  <c:v>County</c:v>
                </c:pt>
                <c:pt idx="2">
                  <c:v>Township</c:v>
                </c:pt>
                <c:pt idx="3">
                  <c:v>Fire</c:v>
                </c:pt>
                <c:pt idx="4">
                  <c:v>Open Space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5"/>
                <c:pt idx="0">
                  <c:v>13012297</c:v>
                </c:pt>
                <c:pt idx="1">
                  <c:v>3712377</c:v>
                </c:pt>
                <c:pt idx="2">
                  <c:v>2419388</c:v>
                </c:pt>
                <c:pt idx="3">
                  <c:v>1927855</c:v>
                </c:pt>
                <c:pt idx="4">
                  <c:v>156593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8">
          <a:noFill/>
        </a:ln>
      </c:spPr>
    </c:plotArea>
    <c:legend>
      <c:legendPos val="b"/>
      <c:layout>
        <c:manualLayout>
          <c:xMode val="edge"/>
          <c:yMode val="edge"/>
          <c:x val="0.51109153922965467"/>
          <c:y val="2.0157643840347551E-2"/>
          <c:w val="0.47690783010657178"/>
          <c:h val="4.9331297460157332E-2"/>
        </c:manualLayout>
      </c:layout>
      <c:overlay val="0"/>
      <c:spPr>
        <a:noFill/>
        <a:ln w="2534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706229990481962"/>
          <c:y val="1.2051821694531681E-2"/>
          <c:w val="0.68805085260427001"/>
          <c:h val="0.6252308150199840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Tax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348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ED7D31"/>
              </a:solidFill>
              <a:ln w="25348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A5A5A5"/>
              </a:solidFill>
              <a:ln w="25348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C000"/>
              </a:solidFill>
              <a:ln w="25348">
                <a:solidFill>
                  <a:srgbClr val="FFFFFF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00000"/>
              </a:solidFill>
              <a:ln w="25348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2582417582417582"/>
                  <c:y val="-0.1180621126217115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$4,870.68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868131868131867E-2"/>
                      <c:h val="3.374510074468870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261417322834646"/>
                  <c:y val="-0.107480992758847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$1,346.55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028900233624637E-2"/>
                  <c:y val="5.01613900248495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$890.19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5702085316258544E-2"/>
                  <c:y val="6.38746549810179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$864.83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264601540192091E-2"/>
                  <c:y val="5.84513352184786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$56.34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School</c:v>
                </c:pt>
                <c:pt idx="1">
                  <c:v>County</c:v>
                </c:pt>
                <c:pt idx="2">
                  <c:v>Township</c:v>
                </c:pt>
                <c:pt idx="3">
                  <c:v>Fire</c:v>
                </c:pt>
                <c:pt idx="4">
                  <c:v>Open Space</c:v>
                </c:pt>
              </c:strCache>
            </c:strRef>
          </c:cat>
          <c:val>
            <c:numRef>
              <c:f>Sheet1!$B$2:$B$6</c:f>
              <c:numCache>
                <c:formatCode>"$"#,##0.00</c:formatCode>
                <c:ptCount val="5"/>
                <c:pt idx="0">
                  <c:v>4623.21</c:v>
                </c:pt>
                <c:pt idx="1">
                  <c:v>1329.62</c:v>
                </c:pt>
                <c:pt idx="2">
                  <c:v>870.76</c:v>
                </c:pt>
                <c:pt idx="3">
                  <c:v>707.32</c:v>
                </c:pt>
                <c:pt idx="4">
                  <c:v>56.36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8">
          <a:noFill/>
        </a:ln>
      </c:spPr>
    </c:plotArea>
    <c:legend>
      <c:legendPos val="b"/>
      <c:layout>
        <c:manualLayout>
          <c:xMode val="edge"/>
          <c:yMode val="edge"/>
          <c:x val="0.51109153922965467"/>
          <c:y val="2.0157643840347551E-2"/>
          <c:w val="0.47690783010657178"/>
          <c:h val="4.9331297460157332E-2"/>
        </c:manualLayout>
      </c:layout>
      <c:overlay val="0"/>
      <c:spPr>
        <a:noFill/>
        <a:ln w="2534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0.80823</cdr:x>
      <cdr:y>0.16753</cdr:y>
    </cdr:from>
    <cdr:to>
      <cdr:x>0.91472</cdr:x>
      <cdr:y>0.33976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0674" y="8882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0.80823</cdr:x>
      <cdr:y>0.16753</cdr:y>
    </cdr:from>
    <cdr:to>
      <cdr:x>0.91472</cdr:x>
      <cdr:y>0.33976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20674" y="8882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1CC1CD-7504-4640-8486-1536D664E86F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039AC1-85F3-40BC-A5BB-44A38B2949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262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9427CC-6016-4D69-B499-50F4C503A26E}" type="datetimeFigureOut">
              <a:rPr lang="en-US"/>
              <a:pPr>
                <a:defRPr/>
              </a:pPr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B98A14-1D8B-4A0C-821C-F8A11DFD9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987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98A14-1D8B-4A0C-821C-F8A11DFD920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973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454D-01B5-4DC1-96E2-41652CA434D4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2D962-D318-4149-A55A-E61CFBEF6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96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A7ED5-A749-456C-B9A4-AB0151DF50CA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3D310-A779-45C1-81C4-DD3116104E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934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9B3E-81E7-46E0-BA10-A6AB6217510E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78F04-E36A-4645-8519-D6EB06057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26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3F1C-2441-4502-B64F-7864098418D1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A2A0E-5D45-4586-924D-FA3938B51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32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B3E4-2FCF-433A-99B8-FEA0F57629D9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42166-77FA-45D4-8359-F0891790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8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D771-F7B5-4FC9-BBBC-90EC5011677B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8BC77-20C0-4026-8ADB-33C5C6A596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45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8669B-AA34-4435-8DD1-C5E35B7ED0AF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DFB7A-2285-4079-9C56-8486B0A65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7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4222-358A-42CB-97CD-573B2DC41234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8B9C3-5B06-4BDD-85C0-5CCCF6B02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26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73C01-4E27-4A53-BED8-B0E3399C9841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AF843-CF4D-460C-85DA-221C5CF9F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46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1272-04A1-4D83-8F1F-3FC36ED07BF6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6FD3E-E4E7-4CBC-AF91-D8832B634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38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61BD-EBB8-4C4F-8986-0AB85FA00ECB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E644C-F805-4390-A93B-97433F9E5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36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94475-02FF-4F3F-8F84-25540215BC24}" type="datetimeFigureOut">
              <a:rPr lang="en-US"/>
              <a:pPr>
                <a:defRPr/>
              </a:pPr>
              <a:t>5/31/2023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2EABE48-FC81-464F-9D29-74A18328D4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41500"/>
            <a:ext cx="10515600" cy="43354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Title 3"/>
          <p:cNvSpPr>
            <a:spLocks noGrp="1"/>
          </p:cNvSpPr>
          <p:nvPr>
            <p:ph type="title"/>
          </p:nvPr>
        </p:nvSpPr>
        <p:spPr>
          <a:xfrm>
            <a:off x="838200" y="211138"/>
            <a:ext cx="10515600" cy="1325562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/>
              <a:t>Plumsted Township</a:t>
            </a:r>
            <a:br>
              <a:rPr lang="en-US" altLang="en-US" b="1" dirty="0" smtClean="0"/>
            </a:br>
            <a:r>
              <a:rPr lang="en-US" altLang="en-US" b="1" dirty="0" smtClean="0"/>
              <a:t>2023 Budget Presentation</a:t>
            </a:r>
            <a:br>
              <a:rPr lang="en-US" altLang="en-US" b="1" dirty="0" smtClean="0"/>
            </a:br>
            <a:endParaRPr lang="en-US" altLang="en-US" b="1" dirty="0" smtClean="0"/>
          </a:p>
        </p:txBody>
      </p:sp>
      <p:pic>
        <p:nvPicPr>
          <p:cNvPr id="6" name="Picture 2" descr="188733fdfdbf70862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t="18124" r="22377" b="24717"/>
          <a:stretch/>
        </p:blipFill>
        <p:spPr bwMode="auto">
          <a:xfrm>
            <a:off x="2266526" y="1193800"/>
            <a:ext cx="7522573" cy="540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617827" y="52046"/>
            <a:ext cx="103086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 smtClean="0">
                <a:latin typeface="Calibri" panose="020F0502020204030204" pitchFamily="34" charset="0"/>
              </a:rPr>
              <a:t>2023 </a:t>
            </a:r>
            <a:r>
              <a:rPr lang="en-US" altLang="en-US" sz="4400" dirty="0">
                <a:latin typeface="Calibri" panose="020F0502020204030204" pitchFamily="34" charset="0"/>
              </a:rPr>
              <a:t>Estimated </a:t>
            </a:r>
            <a:r>
              <a:rPr lang="en-US" altLang="en-US" sz="4400" dirty="0" smtClean="0">
                <a:latin typeface="Calibri" panose="020F0502020204030204" pitchFamily="34" charset="0"/>
              </a:rPr>
              <a:t>Average Homeowner </a:t>
            </a:r>
            <a:r>
              <a:rPr lang="en-US" altLang="en-US" sz="4400" dirty="0">
                <a:latin typeface="Calibri" panose="020F0502020204030204" pitchFamily="34" charset="0"/>
              </a:rPr>
              <a:t>Tax Bill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40322"/>
              </p:ext>
            </p:extLst>
          </p:nvPr>
        </p:nvGraphicFramePr>
        <p:xfrm>
          <a:off x="320806" y="1024503"/>
          <a:ext cx="11557000" cy="5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148865" y="4180344"/>
            <a:ext cx="1060899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                                                      % of Total    </a:t>
            </a:r>
            <a:r>
              <a:rPr lang="en-US" altLang="en-US" sz="2400" dirty="0" smtClean="0">
                <a:latin typeface="Calibri" panose="020F0502020204030204" pitchFamily="34" charset="0"/>
              </a:rPr>
              <a:t>     Estimated Tax Rate       Estimated </a:t>
            </a:r>
            <a:r>
              <a:rPr lang="en-US" altLang="en-US" sz="2400" dirty="0">
                <a:latin typeface="Calibri" panose="020F0502020204030204" pitchFamily="34" charset="0"/>
              </a:rPr>
              <a:t>Tax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School			      	     </a:t>
            </a:r>
            <a:r>
              <a:rPr lang="en-US" altLang="en-US" sz="2400" dirty="0" smtClean="0">
                <a:latin typeface="Calibri" panose="020F0502020204030204" pitchFamily="34" charset="0"/>
              </a:rPr>
              <a:t> 60.6</a:t>
            </a:r>
            <a:r>
              <a:rPr lang="en-US" altLang="en-US" sz="2400" dirty="0">
                <a:latin typeface="Calibri" panose="020F0502020204030204" pitchFamily="34" charset="0"/>
              </a:rPr>
              <a:t>	 </a:t>
            </a:r>
            <a:r>
              <a:rPr lang="en-US" altLang="en-US" sz="2400" dirty="0" smtClean="0">
                <a:latin typeface="Calibri" panose="020F0502020204030204" pitchFamily="34" charset="0"/>
              </a:rPr>
              <a:t>          1.729</a:t>
            </a:r>
            <a:r>
              <a:rPr lang="en-US" altLang="en-US" sz="2400" dirty="0">
                <a:latin typeface="Calibri" panose="020F0502020204030204" pitchFamily="34" charset="0"/>
              </a:rPr>
              <a:t>	</a:t>
            </a:r>
            <a:r>
              <a:rPr lang="en-US" altLang="en-US" sz="2400" dirty="0" smtClean="0">
                <a:latin typeface="Calibri" panose="020F0502020204030204" pitchFamily="34" charset="0"/>
              </a:rPr>
              <a:t>                 $4,870.68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County			      	      16.8                          .478                       $1,346.55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Township</a:t>
            </a:r>
            <a:r>
              <a:rPr lang="en-US" altLang="en-US" sz="2400" dirty="0">
                <a:latin typeface="Calibri" panose="020F0502020204030204" pitchFamily="34" charset="0"/>
              </a:rPr>
              <a:t>			     </a:t>
            </a:r>
            <a:r>
              <a:rPr lang="en-US" altLang="en-US" sz="2400" dirty="0" smtClean="0">
                <a:latin typeface="Calibri" panose="020F0502020204030204" pitchFamily="34" charset="0"/>
              </a:rPr>
              <a:t> 11.1</a:t>
            </a:r>
            <a:r>
              <a:rPr lang="en-US" altLang="en-US" sz="2400" dirty="0">
                <a:latin typeface="Calibri" panose="020F0502020204030204" pitchFamily="34" charset="0"/>
              </a:rPr>
              <a:t>		</a:t>
            </a:r>
            <a:r>
              <a:rPr lang="en-US" altLang="en-US" sz="2400" dirty="0" smtClean="0">
                <a:latin typeface="Calibri" panose="020F0502020204030204" pitchFamily="34" charset="0"/>
              </a:rPr>
              <a:t>.316		    $   890.19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Fire			        	       </a:t>
            </a:r>
            <a:r>
              <a:rPr lang="en-US" altLang="en-US" sz="2400" dirty="0" smtClean="0">
                <a:latin typeface="Calibri" panose="020F0502020204030204" pitchFamily="34" charset="0"/>
              </a:rPr>
              <a:t>10.8                         .307                       $   864.83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Open </a:t>
            </a:r>
            <a:r>
              <a:rPr lang="en-US" altLang="en-US" sz="2400" dirty="0">
                <a:latin typeface="Calibri" panose="020F0502020204030204" pitchFamily="34" charset="0"/>
              </a:rPr>
              <a:t>Space                                        </a:t>
            </a:r>
            <a:r>
              <a:rPr lang="en-US" altLang="en-US" sz="2400" dirty="0" smtClean="0">
                <a:latin typeface="Calibri" panose="020F0502020204030204" pitchFamily="34" charset="0"/>
              </a:rPr>
              <a:t>0.70                        .02                         $      56.34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Total                                                </a:t>
            </a:r>
            <a:r>
              <a:rPr lang="en-US" altLang="en-US" sz="2400" dirty="0" smtClean="0">
                <a:latin typeface="Calibri" panose="020F0502020204030204" pitchFamily="34" charset="0"/>
              </a:rPr>
              <a:t>100.00                      2.85                          $8,028.59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7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88733fdfdbf708621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8" t="18124" r="22377" b="24717"/>
          <a:stretch/>
        </p:blipFill>
        <p:spPr bwMode="auto">
          <a:xfrm>
            <a:off x="838200" y="19170"/>
            <a:ext cx="10117667" cy="683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2968014" y="3771900"/>
            <a:ext cx="5683617" cy="1807064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400" b="1" dirty="0" smtClean="0">
                <a:solidFill>
                  <a:schemeClr val="bg1"/>
                </a:solidFill>
              </a:rPr>
              <a:t>Questions or Comments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44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4400" b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525" y="225425"/>
            <a:ext cx="11918950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  <a:cs typeface="+mn-cs"/>
              </a:rPr>
              <a:t>2023 </a:t>
            </a:r>
            <a:r>
              <a:rPr lang="en-US" sz="3600" dirty="0">
                <a:latin typeface="+mn-lt"/>
                <a:cs typeface="+mn-cs"/>
              </a:rPr>
              <a:t>BUDGET WAS INTRODUCED AT THE </a:t>
            </a:r>
            <a:r>
              <a:rPr lang="en-US" sz="3600" dirty="0" smtClean="0">
                <a:latin typeface="+mn-lt"/>
                <a:cs typeface="+mn-cs"/>
              </a:rPr>
              <a:t>5/4/23 MEETING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+mn-lt"/>
                <a:cs typeface="+mn-cs"/>
              </a:rPr>
              <a:t> </a:t>
            </a:r>
            <a:endParaRPr lang="en-US" sz="36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+mn-lt"/>
                <a:cs typeface="+mn-cs"/>
              </a:rPr>
              <a:t>Public Hearing </a:t>
            </a:r>
            <a:r>
              <a:rPr lang="en-US" sz="3600" dirty="0" smtClean="0">
                <a:latin typeface="+mn-lt"/>
                <a:cs typeface="+mn-cs"/>
              </a:rPr>
              <a:t>6/1/23 </a:t>
            </a:r>
            <a:endParaRPr lang="en-US" sz="3600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	7:00 PM - Municipal Building, 121 Evergreen </a:t>
            </a:r>
            <a:r>
              <a:rPr lang="en-US" sz="3600" dirty="0" smtClean="0">
                <a:latin typeface="+mn-lt"/>
                <a:cs typeface="+mn-cs"/>
              </a:rPr>
              <a:t>Road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	</a:t>
            </a:r>
            <a:r>
              <a:rPr lang="en-US" sz="3600" dirty="0" smtClean="0">
                <a:latin typeface="+mn-lt"/>
                <a:cs typeface="+mn-cs"/>
              </a:rPr>
              <a:t>(Check the website for remote viewing)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latin typeface="+mn-lt"/>
                <a:cs typeface="+mn-cs"/>
              </a:rPr>
              <a:t>Budget Information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	Posted on Township website – Plumsted.org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"/>
          <p:cNvSpPr txBox="1">
            <a:spLocks noChangeArrowheads="1"/>
          </p:cNvSpPr>
          <p:nvPr/>
        </p:nvSpPr>
        <p:spPr bwMode="auto">
          <a:xfrm>
            <a:off x="0" y="282575"/>
            <a:ext cx="117935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Calibri" panose="020F0502020204030204" pitchFamily="34" charset="0"/>
              </a:rPr>
              <a:t>Budget Overview</a:t>
            </a:r>
          </a:p>
        </p:txBody>
      </p:sp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298383" y="3131276"/>
            <a:ext cx="329414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2023 - $6,392,419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2022 - $6,373,900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2021 - $4,479,933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2020 - $4,200,746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2019 </a:t>
            </a:r>
            <a:r>
              <a:rPr lang="en-US" altLang="en-US" sz="2400" dirty="0">
                <a:latin typeface="Calibri" panose="020F0502020204030204" pitchFamily="34" charset="0"/>
              </a:rPr>
              <a:t>- $</a:t>
            </a:r>
            <a:r>
              <a:rPr lang="en-US" altLang="en-US" sz="2400" dirty="0" smtClean="0">
                <a:latin typeface="Calibri" panose="020F0502020204030204" pitchFamily="34" charset="0"/>
              </a:rPr>
              <a:t>3,803,353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marL="0" indent="0" eaLnBrk="1" hangingPunct="1"/>
            <a:endParaRPr lang="en-US" altLang="en-US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396640"/>
              </p:ext>
            </p:extLst>
          </p:nvPr>
        </p:nvGraphicFramePr>
        <p:xfrm>
          <a:off x="3913188" y="2070100"/>
          <a:ext cx="7866062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16104" y="560410"/>
            <a:ext cx="11645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Calibri" panose="020F0502020204030204" pitchFamily="34" charset="0"/>
              </a:rPr>
              <a:t>Salaries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169418" y="2557782"/>
            <a:ext cx="31989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2023-  $1,997,071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2022-  $1,959,938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2021-  $1,827,239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2020-  $1,736,874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2019 - $1,628,156</a:t>
            </a:r>
          </a:p>
          <a:p>
            <a:pPr marL="0" indent="0" eaLnBrk="1" hangingPunct="1"/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222338"/>
              </p:ext>
            </p:extLst>
          </p:nvPr>
        </p:nvGraphicFramePr>
        <p:xfrm>
          <a:off x="5016500" y="1492250"/>
          <a:ext cx="6883400" cy="469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200025" y="188913"/>
            <a:ext cx="117919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Calibri" panose="020F0502020204030204" pitchFamily="34" charset="0"/>
              </a:rPr>
              <a:t>Total Operating Expenses</a:t>
            </a: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968198" y="2517210"/>
            <a:ext cx="29178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2023 - $2,142,906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2022 - $2,108,227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2021 - $1,827,185            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2020 - $1,692,609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2019 - $1,462,404</a:t>
            </a:r>
          </a:p>
          <a:p>
            <a:pPr marL="0" indent="0" eaLnBrk="1" hangingPunct="1"/>
            <a:endParaRPr lang="en-US" altLang="en-US" sz="2400" dirty="0">
              <a:latin typeface="Calibri" panose="020F0502020204030204" pitchFamily="34" charset="0"/>
            </a:endParaRPr>
          </a:p>
          <a:p>
            <a:pPr marL="0" indent="0" eaLnBrk="1" hangingPunct="1"/>
            <a:endParaRPr lang="en-US" altLang="en-US" sz="24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203827"/>
              </p:ext>
            </p:extLst>
          </p:nvPr>
        </p:nvGraphicFramePr>
        <p:xfrm>
          <a:off x="5164138" y="1344613"/>
          <a:ext cx="6300787" cy="5022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46063" y="336550"/>
            <a:ext cx="116998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alibri" panose="020F0502020204030204" pitchFamily="34" charset="0"/>
              </a:rPr>
              <a:t>2023 HOMEOWNER IMPACT</a:t>
            </a:r>
            <a:endParaRPr lang="en-US" altLang="en-US" sz="4400" dirty="0">
              <a:latin typeface="Calibri" panose="020F0502020204030204" pitchFamily="34" charset="0"/>
            </a:endParaRP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534178" y="1771624"/>
            <a:ext cx="73200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 smtClean="0">
                <a:latin typeface="Calibri" panose="020F0502020204030204" pitchFamily="34" charset="0"/>
              </a:rPr>
              <a:t>  .000 cent increase in the tax rate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3442001" y="5305726"/>
            <a:ext cx="532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v"/>
            </a:pPr>
            <a:r>
              <a:rPr lang="en-US" altLang="en-US" sz="2400" dirty="0">
                <a:latin typeface="Calibri" panose="020F0502020204030204" pitchFamily="34" charset="0"/>
              </a:rPr>
              <a:t>Total </a:t>
            </a:r>
            <a:r>
              <a:rPr lang="en-US" altLang="en-US" sz="2400" dirty="0" smtClean="0">
                <a:latin typeface="Calibri" panose="020F0502020204030204" pitchFamily="34" charset="0"/>
              </a:rPr>
              <a:t>2023 </a:t>
            </a:r>
            <a:r>
              <a:rPr lang="en-US" altLang="en-US" sz="2400" dirty="0">
                <a:latin typeface="Calibri" panose="020F0502020204030204" pitchFamily="34" charset="0"/>
              </a:rPr>
              <a:t>municipal tax rate is $</a:t>
            </a:r>
            <a:r>
              <a:rPr lang="en-US" altLang="en-US" sz="2400" dirty="0" smtClean="0">
                <a:latin typeface="Calibri" panose="020F0502020204030204" pitchFamily="34" charset="0"/>
              </a:rPr>
              <a:t>0.316</a:t>
            </a: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46808"/>
          <a:stretch>
            <a:fillRect/>
          </a:stretch>
        </p:blipFill>
        <p:spPr bwMode="auto">
          <a:xfrm>
            <a:off x="4576377" y="3497918"/>
            <a:ext cx="24955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sx="999" sy="999" algn="ctr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71438" y="336550"/>
            <a:ext cx="120491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latin typeface="Calibri" panose="020F0502020204030204" pitchFamily="34" charset="0"/>
              </a:rPr>
              <a:t>Plumsted Average Home</a:t>
            </a:r>
          </a:p>
          <a:p>
            <a:pPr algn="ctr" eaLnBrk="1" hangingPunct="1"/>
            <a:endParaRPr lang="en-US" altLang="en-US" sz="4400">
              <a:latin typeface="Calibri" panose="020F0502020204030204" pitchFamily="34" charset="0"/>
            </a:endParaRPr>
          </a:p>
        </p:txBody>
      </p:sp>
      <p:pic>
        <p:nvPicPr>
          <p:cNvPr id="11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2111375"/>
            <a:ext cx="40132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2111375"/>
            <a:ext cx="4013200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2531269" y="1680078"/>
            <a:ext cx="725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2022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8557559" y="1651497"/>
            <a:ext cx="6527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anose="020F0502020204030204" pitchFamily="34" charset="0"/>
              </a:rPr>
              <a:t>2023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145507" y="4971045"/>
            <a:ext cx="1497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$</a:t>
            </a:r>
            <a:r>
              <a:rPr lang="en-US" altLang="en-US" sz="2400" dirty="0" smtClean="0">
                <a:latin typeface="Calibri" panose="020F0502020204030204" pitchFamily="34" charset="0"/>
              </a:rPr>
              <a:t>281,177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8231677" y="4971045"/>
            <a:ext cx="1497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$</a:t>
            </a:r>
            <a:r>
              <a:rPr lang="en-US" altLang="en-US" sz="2400" dirty="0" smtClean="0">
                <a:latin typeface="Calibri" panose="020F0502020204030204" pitchFamily="34" charset="0"/>
              </a:rPr>
              <a:t>281,705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73050" y="417513"/>
            <a:ext cx="11645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alibri" panose="020F0502020204030204" pitchFamily="34" charset="0"/>
              </a:rPr>
              <a:t> Township Net Valuation </a:t>
            </a:r>
            <a:r>
              <a:rPr lang="en-US" altLang="en-US" sz="4400" dirty="0">
                <a:latin typeface="Calibri" panose="020F0502020204030204" pitchFamily="34" charset="0"/>
              </a:rPr>
              <a:t>Ratable Base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47377" y="2497352"/>
            <a:ext cx="99631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		         </a:t>
            </a:r>
          </a:p>
          <a:p>
            <a:pPr marL="0" indent="0" algn="ctr"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2023                         $784,267,800</a:t>
            </a:r>
          </a:p>
          <a:p>
            <a:pPr marL="0" indent="0" algn="ctr"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2022                         $782,700,600 </a:t>
            </a:r>
          </a:p>
          <a:p>
            <a:pPr marL="0" indent="0" algn="ctr"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       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85535" y="4890015"/>
            <a:ext cx="7026876" cy="365125"/>
          </a:xfrm>
        </p:spPr>
        <p:txBody>
          <a:bodyPr/>
          <a:lstStyle/>
          <a:p>
            <a:pPr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768600" y="457200"/>
            <a:ext cx="6654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dirty="0" smtClean="0">
                <a:latin typeface="Calibri" panose="020F0502020204030204" pitchFamily="34" charset="0"/>
              </a:rPr>
              <a:t>2023 </a:t>
            </a:r>
            <a:r>
              <a:rPr lang="en-US" altLang="en-US" sz="4400" dirty="0">
                <a:latin typeface="Calibri" panose="020F0502020204030204" pitchFamily="34" charset="0"/>
              </a:rPr>
              <a:t>Estimated Total Tax Bill</a:t>
            </a:r>
          </a:p>
        </p:txBody>
      </p:sp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7181903"/>
              </p:ext>
            </p:extLst>
          </p:nvPr>
        </p:nvGraphicFramePr>
        <p:xfrm>
          <a:off x="214313" y="1069975"/>
          <a:ext cx="11557000" cy="5268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1388269" y="4072796"/>
            <a:ext cx="92448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                                                      % of Total                                           Tax</a:t>
            </a: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School			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      	     </a:t>
            </a: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</a:rPr>
              <a:t>60.6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		</a:t>
            </a: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400" dirty="0" smtClean="0">
                <a:latin typeface="Calibri" panose="020F0502020204030204" pitchFamily="34" charset="0"/>
              </a:rPr>
              <a:t>$ 13,561,923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County	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		      	      </a:t>
            </a:r>
            <a:r>
              <a:rPr lang="en-US" altLang="en-US" sz="2400" dirty="0" smtClean="0">
                <a:latin typeface="Calibri" panose="020F0502020204030204" pitchFamily="34" charset="0"/>
              </a:rPr>
              <a:t>16.8</a:t>
            </a: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                        	</a:t>
            </a:r>
            <a:r>
              <a:rPr lang="en-US" altLang="en-US" sz="2400" dirty="0" smtClean="0">
                <a:latin typeface="Calibri" panose="020F0502020204030204" pitchFamily="34" charset="0"/>
              </a:rPr>
              <a:t>$   3,747,469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Township</a:t>
            </a: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			      </a:t>
            </a:r>
            <a:r>
              <a:rPr lang="en-US" altLang="en-US" sz="2400" dirty="0" smtClean="0">
                <a:latin typeface="Calibri" panose="020F0502020204030204" pitchFamily="34" charset="0"/>
              </a:rPr>
              <a:t>11.1                           	$   2,482,102 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Fire</a:t>
            </a:r>
            <a:r>
              <a:rPr lang="en-US" altLang="en-US" sz="2400" dirty="0">
                <a:latin typeface="Calibri" panose="020F0502020204030204" pitchFamily="34" charset="0"/>
              </a:rPr>
              <a:t>			        	      </a:t>
            </a:r>
            <a:r>
              <a:rPr lang="en-US" altLang="en-US" sz="2400" dirty="0" smtClean="0">
                <a:latin typeface="Calibri" panose="020F0502020204030204" pitchFamily="34" charset="0"/>
              </a:rPr>
              <a:t>10.8                                 	$   2,410,491</a:t>
            </a:r>
          </a:p>
          <a:p>
            <a:pPr eaLnBrk="1" hangingPunct="1"/>
            <a:r>
              <a:rPr lang="en-US" altLang="en-US" sz="2400" dirty="0" smtClean="0">
                <a:latin typeface="Calibri" panose="020F0502020204030204" pitchFamily="34" charset="0"/>
              </a:rPr>
              <a:t>Open </a:t>
            </a:r>
            <a:r>
              <a:rPr lang="en-US" altLang="en-US" sz="2400" dirty="0">
                <a:latin typeface="Calibri" panose="020F0502020204030204" pitchFamily="34" charset="0"/>
              </a:rPr>
              <a:t>Space                                        </a:t>
            </a:r>
            <a:r>
              <a:rPr lang="en-US" altLang="en-US" sz="2400" dirty="0" smtClean="0">
                <a:latin typeface="Calibri" panose="020F0502020204030204" pitchFamily="34" charset="0"/>
              </a:rPr>
              <a:t>0.7                                     </a:t>
            </a:r>
            <a:r>
              <a:rPr lang="en-US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400" dirty="0" smtClean="0">
                <a:latin typeface="Calibri" panose="020F0502020204030204" pitchFamily="34" charset="0"/>
              </a:rPr>
              <a:t>$      156,854</a:t>
            </a:r>
            <a:endParaRPr lang="en-US" altLang="en-US" sz="2400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Total                                                100.00                                      </a:t>
            </a:r>
            <a:r>
              <a:rPr lang="en-US" altLang="en-US" sz="2400" dirty="0" smtClean="0">
                <a:latin typeface="Calibri" panose="020F0502020204030204" pitchFamily="34" charset="0"/>
              </a:rPr>
              <a:t> $22,358,839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157</Words>
  <Application>Microsoft Office PowerPoint</Application>
  <PresentationFormat>Widescreen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Plumsted Township 2023 Budget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Plumsted Township</dc:title>
  <dc:creator>Windows User</dc:creator>
  <cp:lastModifiedBy>Municipal Clerk</cp:lastModifiedBy>
  <cp:revision>185</cp:revision>
  <cp:lastPrinted>2023-05-31T21:40:01Z</cp:lastPrinted>
  <dcterms:created xsi:type="dcterms:W3CDTF">2017-03-07T21:17:59Z</dcterms:created>
  <dcterms:modified xsi:type="dcterms:W3CDTF">2023-06-01T15:40:24Z</dcterms:modified>
</cp:coreProperties>
</file>